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65" r:id="rId3"/>
    <p:sldId id="266" r:id="rId4"/>
    <p:sldId id="267" r:id="rId5"/>
    <p:sldId id="268" r:id="rId6"/>
    <p:sldId id="27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859997A-3288-4F5B-8380-A31DA3424BA6}">
          <p14:sldIdLst>
            <p14:sldId id="256"/>
            <p14:sldId id="265"/>
            <p14:sldId id="266"/>
            <p14:sldId id="267"/>
            <p14:sldId id="268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B7E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1" d="100"/>
          <a:sy n="21" d="100"/>
        </p:scale>
        <p:origin x="39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0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5F522-6256-461E-A79F-4037A6D0C8F9}" type="datetimeFigureOut">
              <a:rPr lang="zh-CN" altLang="en-US" smtClean="0"/>
              <a:t>2020/10/18</a:t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4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550505" y="523658"/>
            <a:ext cx="10932694" cy="2788751"/>
          </a:xfrm>
          <a:prstGeom prst="rect">
            <a:avLst/>
          </a:prstGeom>
          <a:solidFill>
            <a:srgbClr val="D04617"/>
          </a:solidFill>
          <a:ln>
            <a:solidFill>
              <a:srgbClr val="FFC000"/>
            </a:solidFill>
            <a:prstDash val="solid"/>
          </a:ln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4800" b="1">
                <a:latin typeface="+mn-lt"/>
                <a:cs typeface="Arial" panose="020B0604020202020204" pitchFamily="34" charset="0"/>
              </a:rPr>
              <a:t>Calligraphy</a:t>
            </a:r>
            <a:br>
              <a:rPr lang="en-US" altLang="zh-CN" sz="4800" b="1">
                <a:latin typeface="+mn-lt"/>
                <a:cs typeface="Arial" panose="020B0604020202020204" pitchFamily="34" charset="0"/>
              </a:rPr>
            </a:br>
            <a:r>
              <a:rPr lang="en-US" altLang="zh-CN" sz="4800" b="1">
                <a:latin typeface="+mn-lt"/>
                <a:cs typeface="Arial" panose="020B0604020202020204" pitchFamily="34" charset="0"/>
              </a:rPr>
              <a:t>——The Art of Traditional Chinese Culture</a:t>
            </a:r>
            <a:endParaRPr lang="zh-CN" altLang="en-US" sz="4800" b="1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04" y="3306926"/>
            <a:ext cx="2422636" cy="302229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471" y="3311295"/>
            <a:ext cx="4655975" cy="301792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426" y="3306926"/>
            <a:ext cx="3831774" cy="3022296"/>
          </a:xfrm>
          <a:prstGeom prst="rect">
            <a:avLst/>
          </a:prstGeom>
        </p:spPr>
      </p:pic>
      <p:sp>
        <p:nvSpPr>
          <p:cNvPr id="11" name="副标题 2"/>
          <p:cNvSpPr txBox="1">
            <a:spLocks/>
          </p:cNvSpPr>
          <p:nvPr/>
        </p:nvSpPr>
        <p:spPr>
          <a:xfrm>
            <a:off x="9199982" y="5411753"/>
            <a:ext cx="2283217" cy="917470"/>
          </a:xfrm>
          <a:prstGeom prst="rect">
            <a:avLst/>
          </a:prstGeom>
          <a:solidFill>
            <a:srgbClr val="FFE100"/>
          </a:solidFill>
        </p:spPr>
        <p:txBody>
          <a:bodyPr vert="horz" lIns="91440" tIns="45720" rIns="91440" bIns="45720" rtlCol="0" anchor="ctr" anchorCtr="0">
            <a:normAutofit fontScale="97857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/>
              <a:t>Wu Bingying</a:t>
            </a:r>
          </a:p>
          <a:p>
            <a:r>
              <a:rPr lang="en-US" altLang="zh-CN" sz="2800"/>
              <a:t>Institute&amp;Class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20000"/>
                <a:lumOff val="80000"/>
              </a:schemeClr>
            </a:gs>
            <a:gs pos="75000">
              <a:schemeClr val="accent1">
                <a:lumMod val="45000"/>
                <a:lumOff val="5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048657"/>
          <p:cNvSpPr txBox="1">
            <a:spLocks/>
          </p:cNvSpPr>
          <p:nvPr/>
        </p:nvSpPr>
        <p:spPr>
          <a:xfrm>
            <a:off x="603347" y="410545"/>
            <a:ext cx="3163045" cy="7932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b="1">
                <a:solidFill>
                  <a:srgbClr val="80808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Symbolic Art </a:t>
            </a:r>
            <a:endParaRPr lang="zh-CN" sz="4400" b="1" dirty="0">
              <a:solidFill>
                <a:srgbClr val="80808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占位符 1048659"/>
          <p:cNvSpPr txBox="1">
            <a:spLocks/>
          </p:cNvSpPr>
          <p:nvPr/>
        </p:nvSpPr>
        <p:spPr>
          <a:xfrm>
            <a:off x="1041886" y="4845536"/>
            <a:ext cx="10462759" cy="1452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2400"/>
              <a:t>4D art based on Chinese characters and written with brush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2400"/>
              <a:t>The law of "unity of opposites"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2400"/>
              <a:t>Reflection of the spirit, temperament, knowledge and accomplishment</a:t>
            </a:r>
            <a:endParaRPr lang="en-US" alt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E47D9D91-BB8F-420F-BB2B-68A7005B0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47" y="1203826"/>
            <a:ext cx="2387014" cy="225710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2783ED7-82E8-4D26-891C-2A0255775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969" y="1203826"/>
            <a:ext cx="1156553" cy="220551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F554592-FEA2-48F1-9403-52D683076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130" y="1203826"/>
            <a:ext cx="2464850" cy="220220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C5FC02E-22FF-4C02-B3AB-61DCC8CCE7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9772" y="3751085"/>
            <a:ext cx="1335194" cy="220220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D771DDDE-AA90-4DF1-BAB7-63852B93B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9574" y="3751085"/>
            <a:ext cx="1562854" cy="220220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2174" y="3751085"/>
            <a:ext cx="2192990" cy="2204010"/>
          </a:xfrm>
          <a:prstGeom prst="rect">
            <a:avLst/>
          </a:prstGeom>
        </p:spPr>
      </p:pic>
      <p:sp>
        <p:nvSpPr>
          <p:cNvPr id="24" name="标题 1048657"/>
          <p:cNvSpPr txBox="1">
            <a:spLocks/>
          </p:cNvSpPr>
          <p:nvPr/>
        </p:nvSpPr>
        <p:spPr>
          <a:xfrm>
            <a:off x="603347" y="410545"/>
            <a:ext cx="4472506" cy="79328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rgbClr val="80808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Historical Evolution</a:t>
            </a:r>
            <a:endParaRPr lang="zh-CN" altLang="zh-CN" b="1" dirty="0">
              <a:solidFill>
                <a:srgbClr val="80808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45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3F319-CC86-4BD6-BBA5-A4CD78FD9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368" y="4072276"/>
            <a:ext cx="3170641" cy="196463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CAF2DFA-8B1A-405A-B921-208C37880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865" y="1203826"/>
            <a:ext cx="2413144" cy="272060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918F518-E060-47F8-B681-455BF19C6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783" y="4072276"/>
            <a:ext cx="1406261" cy="196463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4CD62F4-3143-437E-8CD5-E5EF2C10B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418" y="4072276"/>
            <a:ext cx="1404041" cy="1964630"/>
          </a:xfrm>
          <a:prstGeom prst="rect">
            <a:avLst/>
          </a:prstGeom>
        </p:spPr>
      </p:pic>
      <p:sp>
        <p:nvSpPr>
          <p:cNvPr id="15" name="标题 1048657"/>
          <p:cNvSpPr txBox="1">
            <a:spLocks/>
          </p:cNvSpPr>
          <p:nvPr/>
        </p:nvSpPr>
        <p:spPr>
          <a:xfrm>
            <a:off x="603346" y="410545"/>
            <a:ext cx="6554310" cy="79328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rgbClr val="80808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Representative Calligrapher</a:t>
            </a:r>
            <a:endParaRPr lang="zh-CN" altLang="zh-CN" b="1" dirty="0">
              <a:solidFill>
                <a:srgbClr val="80808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0725" y="1203826"/>
            <a:ext cx="1749420" cy="272060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9775" y="1203826"/>
            <a:ext cx="1572460" cy="27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2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E4644DA9-7AEA-47A6-AC1A-659C4808B464}"/>
              </a:ext>
            </a:extLst>
          </p:cNvPr>
          <p:cNvSpPr/>
          <p:nvPr/>
        </p:nvSpPr>
        <p:spPr>
          <a:xfrm>
            <a:off x="-142042" y="-248575"/>
            <a:ext cx="12419860" cy="725305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0837DAE-7C4F-4236-B0F8-70564F430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093" y="1203826"/>
            <a:ext cx="941979" cy="484832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C609777-F5F6-45B6-9721-7C76D0B12F74}"/>
              </a:ext>
            </a:extLst>
          </p:cNvPr>
          <p:cNvSpPr txBox="1"/>
          <p:nvPr/>
        </p:nvSpPr>
        <p:spPr>
          <a:xfrm>
            <a:off x="4315038" y="1203826"/>
            <a:ext cx="6452489" cy="4848322"/>
          </a:xfrm>
          <a:prstGeom prst="rect">
            <a:avLst/>
          </a:prstGeom>
          <a:blipFill dpi="0" rotWithShape="1">
            <a:blip r:embed="rId3">
              <a:alphaModFix amt="98000"/>
            </a:blip>
            <a:srcRect/>
            <a:tile tx="0" ty="0" sx="100000" sy="100000" flip="none" algn="tl"/>
          </a:blipFill>
        </p:spPr>
        <p:txBody>
          <a:bodyPr wrap="square" rtlCol="0">
            <a:noAutofit/>
          </a:bodyPr>
          <a:lstStyle/>
          <a:p>
            <a:r>
              <a:rPr lang="en-US" altLang="zh-CN" dirty="0"/>
              <a:t>	</a:t>
            </a:r>
          </a:p>
          <a:p>
            <a:r>
              <a:rPr lang="en-US" altLang="zh-CN" dirty="0"/>
              <a:t>	This is what I’m practicing now which named </a:t>
            </a:r>
            <a:r>
              <a:rPr lang="en-US" altLang="zh-CN" dirty="0" err="1"/>
              <a:t>YiShanBei,a</a:t>
            </a:r>
            <a:r>
              <a:rPr lang="en-US" altLang="zh-CN" dirty="0"/>
              <a:t> rubbing from a stone inscription(usu.as a model for calligraphy).</a:t>
            </a:r>
          </a:p>
          <a:p>
            <a:endParaRPr lang="en-US" altLang="zh-CN" dirty="0"/>
          </a:p>
          <a:p>
            <a:r>
              <a:rPr lang="en-US" altLang="zh-CN" dirty="0"/>
              <a:t>	Every </a:t>
            </a:r>
            <a:r>
              <a:rPr lang="en-US" altLang="zh-CN" dirty="0" err="1"/>
              <a:t>time,when</a:t>
            </a:r>
            <a:r>
              <a:rPr lang="en-US" altLang="zh-CN" dirty="0"/>
              <a:t> I read this rubbing , practice this rubbing and cogitate this </a:t>
            </a:r>
            <a:r>
              <a:rPr lang="en-US" altLang="zh-CN" dirty="0" err="1"/>
              <a:t>rubbing,I</a:t>
            </a:r>
            <a:r>
              <a:rPr lang="en-US" altLang="zh-CN" dirty="0"/>
              <a:t> find that I’m intoxicated.</a:t>
            </a:r>
          </a:p>
          <a:p>
            <a:r>
              <a:rPr lang="en-US" altLang="zh-CN" dirty="0"/>
              <a:t>All in </a:t>
            </a:r>
            <a:r>
              <a:rPr lang="en-US" altLang="zh-CN" dirty="0" err="1"/>
              <a:t>all,I’m</a:t>
            </a:r>
            <a:r>
              <a:rPr lang="en-US" altLang="zh-CN" dirty="0"/>
              <a:t> crazy about calligraphy. </a:t>
            </a:r>
          </a:p>
          <a:p>
            <a:endParaRPr lang="en-US" altLang="zh-CN" dirty="0"/>
          </a:p>
          <a:p>
            <a:r>
              <a:rPr lang="en-US" altLang="zh-CN" dirty="0"/>
              <a:t>	As far as I’m </a:t>
            </a:r>
            <a:r>
              <a:rPr lang="en-US" altLang="zh-CN" dirty="0" err="1"/>
              <a:t>concerned,Calligraphy</a:t>
            </a:r>
            <a:r>
              <a:rPr lang="en-US" altLang="zh-CN" dirty="0"/>
              <a:t> is one of the splendid Chinese treasures.</a:t>
            </a:r>
          </a:p>
          <a:p>
            <a:endParaRPr lang="en-US" altLang="zh-CN" dirty="0"/>
          </a:p>
          <a:p>
            <a:r>
              <a:rPr lang="en-US" altLang="zh-CN" dirty="0"/>
              <a:t>	I sincerely hope that everybody here could get its beauty one day and then join the </a:t>
            </a:r>
            <a:r>
              <a:rPr lang="en-US" altLang="zh-CN" dirty="0" err="1"/>
              <a:t>tream</a:t>
            </a:r>
            <a:r>
              <a:rPr lang="en-US" altLang="zh-CN" dirty="0"/>
              <a:t> of </a:t>
            </a:r>
            <a:r>
              <a:rPr lang="en-US" altLang="zh-CN" dirty="0" err="1"/>
              <a:t>us,who</a:t>
            </a:r>
            <a:r>
              <a:rPr lang="en-US" altLang="zh-CN" dirty="0"/>
              <a:t> are  fond of the calligraphy!!!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11" name="标题 1048657"/>
          <p:cNvSpPr txBox="1">
            <a:spLocks/>
          </p:cNvSpPr>
          <p:nvPr/>
        </p:nvSpPr>
        <p:spPr>
          <a:xfrm>
            <a:off x="603346" y="410545"/>
            <a:ext cx="6554310" cy="79328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 err="1">
                <a:solidFill>
                  <a:srgbClr val="80808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Yishan</a:t>
            </a:r>
            <a:r>
              <a:rPr lang="en-US" altLang="zh-CN" b="1" dirty="0">
                <a:solidFill>
                  <a:srgbClr val="80808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Stele</a:t>
            </a:r>
            <a:endParaRPr lang="zh-CN" altLang="zh-CN" b="1" dirty="0">
              <a:solidFill>
                <a:srgbClr val="80808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174" y="1203826"/>
            <a:ext cx="2389092" cy="484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2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24EFEA32-CBAA-4733-B503-25A9E96E9BF9}"/>
              </a:ext>
            </a:extLst>
          </p:cNvPr>
          <p:cNvSpPr/>
          <p:nvPr/>
        </p:nvSpPr>
        <p:spPr>
          <a:xfrm>
            <a:off x="6003634" y="296733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CN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883ADBF-BB1A-4CF5-A169-2F42572BC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4154" y="4006021"/>
            <a:ext cx="314223" cy="35254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D0C6BC7-9CD4-4ECB-A9CF-FA4088F9EEE5}"/>
              </a:ext>
            </a:extLst>
          </p:cNvPr>
          <p:cNvSpPr/>
          <p:nvPr/>
        </p:nvSpPr>
        <p:spPr>
          <a:xfrm>
            <a:off x="2326998" y="1775537"/>
            <a:ext cx="7163229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That is all.</a:t>
            </a:r>
          </a:p>
          <a:p>
            <a:pPr algn="ctr"/>
            <a:r>
              <a:rPr lang="en-US" altLang="zh-CN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you!!!</a:t>
            </a:r>
            <a:endParaRPr lang="zh-CN" altLang="en-US" sz="9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962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</TotalTime>
  <Words>161</Words>
  <Application>Microsoft Office PowerPoint</Application>
  <PresentationFormat>宽屏</PresentationFormat>
  <Paragraphs>21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TRADICTIONAL   CULTURE of China</dc:title>
  <dc:creator>MI 9</dc:creator>
  <cp:lastModifiedBy>W H</cp:lastModifiedBy>
  <cp:revision>24</cp:revision>
  <dcterms:created xsi:type="dcterms:W3CDTF">2019-06-05T10:45:34Z</dcterms:created>
  <dcterms:modified xsi:type="dcterms:W3CDTF">2020-10-18T03:23:08Z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